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53.xml" Type="http://schemas.openxmlformats.org/officeDocument/2006/relationships/slide" Id="rId58"/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14.xml" Type="http://schemas.openxmlformats.org/officeDocument/2006/relationships/slide" Id="rId19"/><Relationship Target="slides/slide31.xml" Type="http://schemas.openxmlformats.org/officeDocument/2006/relationships/slide" Id="rId36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25.xml" Type="http://schemas.openxmlformats.org/officeDocument/2006/relationships/slide" Id="rId30"/><Relationship Target="slides/slide7.xml" Type="http://schemas.openxmlformats.org/officeDocument/2006/relationships/slide" Id="rId12"/><Relationship Target="slides/slide26.xml" Type="http://schemas.openxmlformats.org/officeDocument/2006/relationships/slide" Id="rId31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24.xml" Type="http://schemas.openxmlformats.org/officeDocument/2006/relationships/slide" Id="rId29"/><Relationship Target="slides/slide44.xml" Type="http://schemas.openxmlformats.org/officeDocument/2006/relationships/slide" Id="rId4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slides/slide35.xml" Type="http://schemas.openxmlformats.org/officeDocument/2006/relationships/slide" Id="rId40"/><Relationship Target="theme/theme1.xml" Type="http://schemas.openxmlformats.org/officeDocument/2006/relationships/theme" Id="rId1"/><Relationship Target="slides/slide17.xml" Type="http://schemas.openxmlformats.org/officeDocument/2006/relationships/slide" Id="rId22"/><Relationship Target="slides/slide36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slides/slide37.xml" Type="http://schemas.openxmlformats.org/officeDocument/2006/relationships/slide" Id="rId42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y="685800" x="381194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1" name="Shape 2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5" name="Shape 2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9" name="Shape 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1" name="Shape 2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7" name="Shape 2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9" name="Shape 2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6" name="Shape 3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8" name="Shape 3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3" name="Shape 3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9" name="Shape 3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5" name="Shape 3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1" name="Shape 3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y="563759" x="457200"/>
            <a:ext cy="30096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y="3716392" x="457200"/>
            <a:ext cy="1232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1" name="Shape 11"/>
          <p:cNvCxnSpPr/>
          <p:nvPr/>
        </p:nvCxnSpPr>
        <p:spPr>
          <a:xfrm>
            <a:off y="411479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y="3633382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16" name="Shape 16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1" name="Shape 21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4" name="Shape 24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cxnSp>
        <p:nvCxnSpPr>
          <p:cNvPr id="27" name="Shape 27"/>
          <p:cNvCxnSpPr/>
          <p:nvPr/>
        </p:nvCxnSpPr>
        <p:spPr>
          <a:xfrm>
            <a:off y="431776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29" name="Shape 29"/>
          <p:cNvCxnSpPr/>
          <p:nvPr/>
        </p:nvCxnSpPr>
        <p:spPr>
          <a:xfrm>
            <a:off y="11313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" name="Shape 7"/>
          <p:cNvCxnSpPr/>
          <p:nvPr/>
        </p:nvCxnSpPr>
        <p:spPr>
          <a:xfrm>
            <a:off y="502325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jp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youtube.com/v/hJIkJ9x0-JQ" Type="http://schemas.openxmlformats.org/officeDocument/2006/relationships/hyperlink" TargetMode="External" Id="rId4"/><Relationship Target="../media/image07.jpg" Type="http://schemas.openxmlformats.org/officeDocument/2006/relationships/image" Id="rId5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0.jp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youtube.com/v/Cw8ulMPKZUk" Type="http://schemas.openxmlformats.org/officeDocument/2006/relationships/hyperlink" TargetMode="External" Id="rId4"/><Relationship Target="../media/image06.jpg" Type="http://schemas.openxmlformats.org/officeDocument/2006/relationships/image" Id="rId5"/></Relationships>
</file>

<file path=ppt/slides/_rels/slide16.xml.rels><?xml version="1.0" encoding="UTF-8" standalone="yes"?><Relationships xmlns="http://schemas.openxmlformats.org/package/2006/relationships"><Relationship Target="http://www.cutedigi.com/component/general-261/buzzer-pc-mount-12mm-2-048khz-5v.html" Type="http://schemas.openxmlformats.org/officeDocument/2006/relationships/hyperlink" TargetMode="External" Id="rId12"/><Relationship Target="../notesSlides/notesSlide1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http://www.cutedigi.com/component/leds/basic-led-blue-light-5mm.html" Type="http://schemas.openxmlformats.org/officeDocument/2006/relationships/hyperlink" TargetMode="External" Id="rId10"/><Relationship Target="http://www.cutedigi.com/cables/usb/usb-cable-a-to-b-3-foot.html" Type="http://schemas.openxmlformats.org/officeDocument/2006/relationships/hyperlink" TargetMode="External" Id="rId4"/><Relationship Target="http://www.cutedigi.com/component/buttonsswitches/mini-push-button-switch.html" Type="http://schemas.openxmlformats.org/officeDocument/2006/relationships/hyperlink" TargetMode="External" Id="rId11"/><Relationship Target="http://www.cutedigi.com/arduino/arduino-usb-board-uno-r3.html" Type="http://schemas.openxmlformats.org/officeDocument/2006/relationships/hyperlink" TargetMode="External" Id="rId3"/><Relationship Target="http://www.cutedigi.com/component/leds/basic-led-green-light-5mm.html" Type="http://schemas.openxmlformats.org/officeDocument/2006/relationships/hyperlink" TargetMode="External" Id="rId9"/><Relationship Target="http://www.cutedigi.com/prototyping/wire/jumper-wires-premium-pack-of-60-male-to-male.html" Type="http://schemas.openxmlformats.org/officeDocument/2006/relationships/hyperlink" TargetMode="External" Id="rId6"/><Relationship Target="http://www.cutedigi.com/arduino/mini-breadboard-mini-self-adhesive-for-arduino-blue.html" Type="http://schemas.openxmlformats.org/officeDocument/2006/relationships/hyperlink" TargetMode="External" Id="rId5"/><Relationship Target="http://www.cutedigi.com/component/leds/basic-led-blinky-led-5mm-4213.html" Type="http://schemas.openxmlformats.org/officeDocument/2006/relationships/hyperlink" TargetMode="External" Id="rId8"/><Relationship Target="http://www.cutedigi.com/component/leds/triple-output-led-rgb.html" Type="http://schemas.openxmlformats.org/officeDocument/2006/relationships/hyperlink" TargetMode="External" Id="rId7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jp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digikey.com/en/resources/conversion-calculators/conversion-calculator-resistor-color-code-4-band" Type="http://schemas.openxmlformats.org/officeDocument/2006/relationships/hyperlink" TargetMode="External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6.xml" Type="http://schemas.openxmlformats.org/officeDocument/2006/relationships/slideLayout" Id="rId1"/><Relationship Target="http://youtube.com/v/iqVz2CKDNXA" Type="http://schemas.openxmlformats.org/officeDocument/2006/relationships/hyperlink" TargetMode="External" Id="rId4"/><Relationship Target="../media/image05.jpg" Type="http://schemas.openxmlformats.org/officeDocument/2006/relationships/image" Id="rId5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arduino.cc/en/Reference/For" Type="http://schemas.openxmlformats.org/officeDocument/2006/relationships/hyperlink" TargetMode="External" Id="rId4"/><Relationship Target="../media/image08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colorpicker.com/" Type="http://schemas.openxmlformats.org/officeDocument/2006/relationships/hyperlink" TargetMode="External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http://youtube.com/v/cJwxbTKwONc" Type="http://schemas.openxmlformats.org/officeDocument/2006/relationships/hyperlink" TargetMode="External" Id="rId4"/><Relationship Target="../media/image01.jpg" Type="http://schemas.openxmlformats.org/officeDocument/2006/relationships/image" Id="rId5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9.png" Type="http://schemas.openxmlformats.org/officeDocument/2006/relationships/image" Id="rId4"/><Relationship Target="../media/image20.png" Type="http://schemas.openxmlformats.org/officeDocument/2006/relationships/image" Id="rId3"/><Relationship Target="../media/image17.png" Type="http://schemas.openxmlformats.org/officeDocument/2006/relationships/image" Id="rId5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http://youtube.com/v/eBBlvGRQAn4" Type="http://schemas.openxmlformats.org/officeDocument/2006/relationships/hyperlink" TargetMode="External" Id="rId4"/><Relationship Target="../media/image04.jpg" Type="http://schemas.openxmlformats.org/officeDocument/2006/relationships/image" Id="rId5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learn.adafruit.com/adafruit-neopixel-uberguide/arduino-library" Type="http://schemas.openxmlformats.org/officeDocument/2006/relationships/hyperlink" TargetMode="External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" name="Shape 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" name="Shape 31"/>
          <p:cNvSpPr txBox="1"/>
          <p:nvPr>
            <p:ph type="ctrTitle"/>
          </p:nvPr>
        </p:nvSpPr>
        <p:spPr>
          <a:xfrm>
            <a:off y="563759" x="457200"/>
            <a:ext cy="30096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Arduino Music Sequencer</a:t>
            </a:r>
          </a:p>
        </p:txBody>
      </p:sp>
      <p:sp>
        <p:nvSpPr>
          <p:cNvPr id="32" name="Shape 32"/>
          <p:cNvSpPr txBox="1"/>
          <p:nvPr>
            <p:ph idx="1" type="subTitle"/>
          </p:nvPr>
        </p:nvSpPr>
        <p:spPr>
          <a:xfrm>
            <a:off y="3716392" x="457200"/>
            <a:ext cy="1232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3600" lang="en"/>
              <a:t>Jenna deBoisblanc</a:t>
            </a:r>
          </a:p>
          <a:p>
            <a:pPr>
              <a:spcBef>
                <a:spcPts val="0"/>
              </a:spcBef>
              <a:buNone/>
            </a:pPr>
            <a:r>
              <a:rPr sz="2400" lang="en"/>
              <a:t>November 3rd, 2014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77766" x="3629200"/>
            <a:ext cy="3367592" cx="437951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What can an Arduino do?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1176525" x="350875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- write voltages</a:t>
            </a:r>
            <a:br>
              <a:rPr lang="en"/>
            </a:br>
            <a:r>
              <a:rPr sz="1800" lang="en"/>
              <a:t>(control components)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- read voltages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(sense the world)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Examples: Solar Sinter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97868" x="976950"/>
            <a:ext cy="3501975" cx="530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Examples: Solar Sinter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48537" x="1524000"/>
            <a:ext cy="3429000" cx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Examples: Cocktail Maker</a:t>
            </a:r>
          </a:p>
        </p:txBody>
      </p:sp>
      <p:sp>
        <p:nvSpPr>
          <p:cNvPr id="100" name="Shape 100">
            <a:hlinkClick r:id="rId4"/>
          </p:cNvPr>
          <p:cNvSpPr/>
          <p:nvPr/>
        </p:nvSpPr>
        <p:spPr>
          <a:xfrm>
            <a:off y="1688325" x="1736325"/>
            <a:ext cy="2959462" cx="394695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801536" x="2043075"/>
            <a:ext cy="3540442" cx="47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Examples: pimpMyBike</a:t>
            </a:r>
          </a:p>
        </p:txBody>
      </p:sp>
      <p:sp>
        <p:nvSpPr>
          <p:cNvPr id="111" name="Shape 111">
            <a:hlinkClick r:id="rId4"/>
          </p:cNvPr>
          <p:cNvSpPr/>
          <p:nvPr/>
        </p:nvSpPr>
        <p:spPr>
          <a:xfrm>
            <a:off y="1541081" x="1660100"/>
            <a:ext cy="3106706" cx="4143638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 txBox="1"/>
          <p:nvPr/>
        </p:nvSpPr>
        <p:spPr>
          <a:xfrm>
            <a:off y="1071750" x="271725"/>
            <a:ext cy="3000000" cx="8765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sz="2400" lang="en">
                <a:solidFill>
                  <a:schemeClr val="dk1"/>
                </a:solidFill>
              </a:rPr>
              <a:t>Included in the Arduino kit: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rgbClr val="FF0000"/>
                </a:solidFill>
                <a:hlinkClick r:id="rId3"/>
              </a:rPr>
              <a:t>Arduino Uno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rgbClr val="FF0000"/>
                </a:solidFill>
                <a:hlinkClick r:id="rId4"/>
              </a:rPr>
              <a:t>USB A to B cable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rgbClr val="FF0000"/>
                </a:solidFill>
                <a:hlinkClick r:id="rId5"/>
              </a:rPr>
              <a:t>Miniature breadboard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rgbClr val="FF0000"/>
                </a:solidFill>
                <a:hlinkClick r:id="rId6"/>
              </a:rPr>
              <a:t>Male to Male jumper wires</a:t>
            </a:r>
            <a:r>
              <a:rPr sz="1200" lang="en">
                <a:solidFill>
                  <a:schemeClr val="dk1"/>
                </a:solidFill>
              </a:rPr>
              <a:t> - These are high quality wires that allow you to connect the female headers on the Arduino to the components and breadboard. 40 4" wires, 10 6", and 10 9" wires.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rgbClr val="FF0000"/>
                </a:solidFill>
              </a:rPr>
              <a:t>2 </a:t>
            </a:r>
            <a:r>
              <a:rPr sz="1200" lang="en">
                <a:solidFill>
                  <a:srgbClr val="FF0000"/>
                </a:solidFill>
                <a:hlinkClick r:id="rId7"/>
              </a:rPr>
              <a:t>Tri-Color LED</a:t>
            </a:r>
            <a:r>
              <a:rPr sz="1200" lang="en">
                <a:solidFill>
                  <a:srgbClr val="FF0000"/>
                </a:solidFill>
              </a:rPr>
              <a:t>s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rgbClr val="FF0000"/>
                </a:solidFill>
              </a:rPr>
              <a:t>2 Red</a:t>
            </a:r>
            <a:r>
              <a:rPr sz="1200" lang="en">
                <a:solidFill>
                  <a:srgbClr val="FF0000"/>
                </a:solidFill>
                <a:hlinkClick r:id="rId8"/>
              </a:rPr>
              <a:t> LEDs</a:t>
            </a:r>
            <a:r>
              <a:rPr sz="1200" lang="en">
                <a:solidFill>
                  <a:schemeClr val="dk1"/>
                </a:solidFill>
              </a:rPr>
              <a:t> - Light emitting diodes make great general indicators.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rgbClr val="FF0000"/>
                </a:solidFill>
              </a:rPr>
              <a:t>2 Green</a:t>
            </a:r>
            <a:r>
              <a:rPr sz="1200" lang="en">
                <a:solidFill>
                  <a:srgbClr val="FF0000"/>
                </a:solidFill>
                <a:hlinkClick r:id="rId9"/>
              </a:rPr>
              <a:t> LEDs</a:t>
            </a:r>
            <a:r>
              <a:rPr sz="1200" lang="en">
                <a:solidFill>
                  <a:schemeClr val="dk1"/>
                </a:solidFill>
              </a:rPr>
              <a:t> - Light emitting diodes make great general indicators.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rgbClr val="FF0000"/>
                </a:solidFill>
              </a:rPr>
              <a:t>2 Blue</a:t>
            </a:r>
            <a:r>
              <a:rPr sz="1200" lang="en">
                <a:solidFill>
                  <a:srgbClr val="FF0000"/>
                </a:solidFill>
                <a:hlinkClick r:id="rId10"/>
              </a:rPr>
              <a:t> LEDs</a:t>
            </a:r>
            <a:r>
              <a:rPr sz="1200" lang="en">
                <a:solidFill>
                  <a:schemeClr val="dk1"/>
                </a:solidFill>
              </a:rPr>
              <a:t> - Light emitting diodes make great general indicators.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rgbClr val="FF0000"/>
                </a:solidFill>
                <a:hlinkClick r:id="rId11"/>
              </a:rPr>
              <a:t>2 buttons</a:t>
            </a:r>
            <a:r>
              <a:rPr sz="1200" lang="en">
                <a:solidFill>
                  <a:schemeClr val="dk1"/>
                </a:solidFill>
              </a:rPr>
              <a:t> - To interface with outside world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chemeClr val="dk1"/>
                </a:solidFill>
              </a:rPr>
              <a:t>2  Photocell  - A sensor to detect ambient light. Perfect for detecting when a drawer is opened or when night-time approaches.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chemeClr val="dk1"/>
                </a:solidFill>
              </a:rPr>
              <a:t>2 Thermistor - A sensor for detecting ambient temperature and temperature changes. 10K thermistor with a negative temperature coefficient.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chemeClr val="dk1"/>
                </a:solidFill>
              </a:rPr>
              <a:t>1  piezo vibration sensor:  Minisense 100.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chemeClr val="dk1"/>
                </a:solidFill>
              </a:rPr>
              <a:t>2 Potentiometer: 2 adjustable 10K ohm potentiometer can be used to do ADC input experiments.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chemeClr val="dk1"/>
                </a:solidFill>
              </a:rPr>
              <a:t>1K Ohm Resistors - 5 current limiting resistors for LEDs, and strong pull-up resistors.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200" lang="en">
                <a:solidFill>
                  <a:schemeClr val="dk1"/>
                </a:solidFill>
              </a:rPr>
              <a:t>5K Ohm Resistors - 5 current limiting resistors for LEDs, and strong pull-up resistors.</a:t>
            </a:r>
          </a:p>
          <a:p>
            <a:pPr rtl="0" lvl="0" indent="-304800" marL="4572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u="sng" sz="1200" lang="en">
                <a:solidFill>
                  <a:srgbClr val="999999"/>
                </a:solidFill>
                <a:hlinkClick r:id="rId12"/>
              </a:rPr>
              <a:t>A buzzer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y="23915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Simple Circuit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circuit water analogy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81073" x="1299550"/>
            <a:ext cy="3103528" cx="5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y="2223458" x="1703427"/>
            <a:ext cy="804000" cx="21698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Voltage </a:t>
            </a:r>
          </a:p>
          <a:p>
            <a:pPr algn="ctr"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(V)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y="4040925" x="3184296"/>
            <a:ext cy="804000" cx="28644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&lt;- Current (I)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y="1348375" x="3184297"/>
            <a:ext cy="804000" cx="26046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Resistance </a:t>
            </a:r>
          </a:p>
          <a:p>
            <a:pPr algn="ctr"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(R)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resistor calculator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What value are the resistors?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http://www.digikey.com/en/resources/conversion-calculators/conversion-calculator-resistor-color-code-4-band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>
            <a:hlinkClick r:id="rId4"/>
          </p:cNvPr>
          <p:cNvSpPr/>
          <p:nvPr/>
        </p:nvSpPr>
        <p:spPr>
          <a:xfrm>
            <a:off y="307900" x="1500375"/>
            <a:ext cy="4527700" cx="6036925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y="1978103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Writing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y="3378800" x="844725"/>
            <a:ext cy="696899" cx="7100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2400" lang="en"/>
              <a:t>(</a:t>
            </a:r>
            <a:r>
              <a:rPr b="1" sz="2400" lang="en"/>
              <a:t>output:</a:t>
            </a:r>
            <a:r>
              <a:rPr sz="2400" lang="en"/>
              <a:t> making things move, light up, beep, etc.)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e1: Blink Circuit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70700" x="1240475"/>
            <a:ext cy="2955149" cx="6603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y="3189800" x="7513675"/>
            <a:ext cy="803400" cx="2173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2400" lang="en"/>
              <a:t>use 1K resistor</a:t>
            </a:r>
          </a:p>
        </p:txBody>
      </p:sp>
      <p:cxnSp>
        <p:nvCxnSpPr>
          <p:cNvPr id="152" name="Shape 152"/>
          <p:cNvCxnSpPr>
            <a:stCxn id="151" idx="1"/>
          </p:cNvCxnSpPr>
          <p:nvPr/>
        </p:nvCxnSpPr>
        <p:spPr>
          <a:xfrm rot="10800000">
            <a:off y="3189800" x="6237475"/>
            <a:ext cy="401700" cx="127620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e1: Blink Sketch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533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4800" lang="en"/>
              <a:t>can you make the LED </a:t>
            </a:r>
            <a:r>
              <a:rPr b="1" sz="4800" lang="en"/>
              <a:t>blink faster</a:t>
            </a:r>
            <a:r>
              <a:rPr sz="4800" lang="en"/>
              <a:t>?</a:t>
            </a:r>
          </a:p>
          <a:p>
            <a:pPr rtl="0" lvl="0" indent="-533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1" sz="4800" lang="en"/>
              <a:t>slower</a:t>
            </a:r>
            <a:r>
              <a:rPr sz="4800" lang="en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Writing Functions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/>
              <a:t>digitalWrite(pin, value) </a:t>
            </a:r>
          </a:p>
          <a:p>
            <a:pPr rtl="0"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where value is </a:t>
            </a:r>
            <a:r>
              <a:rPr b="1" lang="en"/>
              <a:t>HIGH</a:t>
            </a:r>
            <a:r>
              <a:rPr lang="en"/>
              <a:t> or </a:t>
            </a:r>
            <a:r>
              <a:rPr b="1" lang="en"/>
              <a:t>LOW</a:t>
            </a:r>
          </a:p>
          <a:p>
            <a:pPr rtl="0"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use any pins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b="1" lang="en"/>
              <a:t>analogWrite(pin, value)</a:t>
            </a:r>
          </a:p>
          <a:p>
            <a:pPr rtl="0"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where value is </a:t>
            </a:r>
            <a:r>
              <a:rPr b="1" lang="en"/>
              <a:t>0-255</a:t>
            </a:r>
          </a:p>
          <a:p>
            <a:pPr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use digital </a:t>
            </a:r>
            <a:r>
              <a:rPr b="1" lang="en"/>
              <a:t>pins with the ~</a:t>
            </a:r>
            <a:r>
              <a:rPr lang="en"/>
              <a:t> (PWM)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Blinking ½ as bright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What do we need to change about the original Blink circuit to make the LED </a:t>
            </a:r>
            <a:r>
              <a:rPr b="1" lang="en"/>
              <a:t>blink half as bright</a:t>
            </a:r>
            <a:r>
              <a:rPr lang="en"/>
              <a:t>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(hint: 2 changes)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e2: Fading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/>
              <a:t>“for loops”</a:t>
            </a:r>
            <a:r>
              <a:rPr lang="en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12875" x="707675"/>
            <a:ext cy="2609850" cx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y="4388275" x="348500"/>
            <a:ext cy="755400" cx="61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sz="3000" lang="en">
                <a:solidFill>
                  <a:schemeClr val="hlink"/>
                </a:solidFill>
                <a:hlinkClick r:id="rId4"/>
              </a:rPr>
              <a:t>http://arduino.cc/en/Reference/For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e3: RGB LED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long leg is the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“cathode” and it’s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connected to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ground.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10462" x="4075800"/>
            <a:ext cy="3505075" cx="4295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Shape 186"/>
          <p:cNvCxnSpPr/>
          <p:nvPr/>
        </p:nvCxnSpPr>
        <p:spPr>
          <a:xfrm rot="10800000">
            <a:off y="2504599" x="7171225"/>
            <a:ext cy="1216800" cx="4709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87" name="Shape 187"/>
          <p:cNvSpPr txBox="1"/>
          <p:nvPr/>
        </p:nvSpPr>
        <p:spPr>
          <a:xfrm>
            <a:off y="3827725" x="6604000"/>
            <a:ext cy="803400" cx="2173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2400" lang="en"/>
              <a:t>use 1K resistors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e3: RGB LED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 change the R,G,B values to mix colors!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http://www.colorpicker.com/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y="23915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Reading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y="3378800" x="770850"/>
            <a:ext cy="696899" cx="7602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/>
              <a:t>(</a:t>
            </a:r>
            <a:r>
              <a:rPr b="1" sz="2400" lang="en"/>
              <a:t>input:</a:t>
            </a:r>
            <a:r>
              <a:rPr sz="2400" lang="en"/>
              <a:t> reading sensors: light, sound, temperature, ...)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e4: Button Circuit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05500" x="2231650"/>
            <a:ext cy="2819400" cx="432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Shape 207"/>
          <p:cNvCxnSpPr/>
          <p:nvPr/>
        </p:nvCxnSpPr>
        <p:spPr>
          <a:xfrm flipH="1">
            <a:off y="2433675" x="6096074"/>
            <a:ext cy="803400" cx="90960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08" name="Shape 208"/>
          <p:cNvSpPr txBox="1"/>
          <p:nvPr/>
        </p:nvSpPr>
        <p:spPr>
          <a:xfrm>
            <a:off y="1346825" x="6651250"/>
            <a:ext cy="803400" cx="2173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2400" lang="en"/>
              <a:t>use 5K resistor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>
            <a:hlinkClick r:id="rId4"/>
          </p:cNvPr>
          <p:cNvSpPr/>
          <p:nvPr/>
        </p:nvSpPr>
        <p:spPr>
          <a:xfrm>
            <a:off y="420125" x="2032000"/>
            <a:ext cy="3982775" cx="5310374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e4: Button Sketch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function reads the value of the button pin?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Reading Functions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/>
              <a:t>digitalRead(pin)</a:t>
            </a:r>
          </a:p>
          <a:p>
            <a:pPr rtl="0"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returns </a:t>
            </a:r>
            <a:r>
              <a:rPr b="1" lang="en"/>
              <a:t>HIGH or LOW</a:t>
            </a:r>
          </a:p>
          <a:p>
            <a:pPr rtl="0"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use any pins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b="1" lang="en"/>
              <a:t>analogRead(pin)</a:t>
            </a:r>
          </a:p>
          <a:p>
            <a:pPr rtl="0"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returns a value </a:t>
            </a:r>
            <a:r>
              <a:rPr b="1" lang="en"/>
              <a:t>0-1023</a:t>
            </a:r>
          </a:p>
          <a:p>
            <a:pPr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use Analog Input pins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e5: Photoresistor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43737" x="2503375"/>
            <a:ext cy="3438525" cx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y="3756875" x="5694350"/>
            <a:ext cy="803400" cx="2173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2400" lang="en"/>
              <a:t>use 5K resistor</a:t>
            </a:r>
          </a:p>
        </p:txBody>
      </p:sp>
      <p:cxnSp>
        <p:nvCxnSpPr>
          <p:cNvPr id="229" name="Shape 229"/>
          <p:cNvCxnSpPr>
            <a:stCxn id="228" idx="1"/>
          </p:cNvCxnSpPr>
          <p:nvPr/>
        </p:nvCxnSpPr>
        <p:spPr>
          <a:xfrm rot="10800000">
            <a:off y="4064075" x="4666550"/>
            <a:ext cy="94500" cx="102780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e5: Photoresistor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700" lang="en">
                <a:solidFill>
                  <a:srgbClr val="4F4E4E"/>
                </a:solidFill>
              </a:rPr>
              <a:t>// define a pin for Photoresistor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b="1" sz="1700" lang="en">
                <a:solidFill>
                  <a:srgbClr val="000000"/>
                </a:solidFill>
              </a:rPr>
              <a:t>int lightPin = 0;</a:t>
            </a:r>
            <a:r>
              <a:rPr sz="1700" lang="en">
                <a:solidFill>
                  <a:srgbClr val="000000"/>
                </a:solidFill>
              </a:rPr>
              <a:t> </a:t>
            </a:r>
            <a:br>
              <a:rPr sz="1700" lang="en">
                <a:solidFill>
                  <a:srgbClr val="4F4E4E"/>
                </a:solidFill>
              </a:rPr>
            </a:br>
            <a:br>
              <a:rPr sz="1700" lang="en">
                <a:solidFill>
                  <a:srgbClr val="4F4E4E"/>
                </a:solidFill>
              </a:rPr>
            </a:br>
            <a:r>
              <a:rPr b="1" sz="1700" lang="en">
                <a:solidFill>
                  <a:srgbClr val="000000"/>
                </a:solidFill>
              </a:rPr>
              <a:t>void setup() {</a:t>
            </a: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None/>
            </a:pPr>
            <a:r>
              <a:rPr sz="1700" lang="en">
                <a:solidFill>
                  <a:srgbClr val="4F4E4E"/>
                </a:solidFill>
              </a:rPr>
              <a:t>     // Begin serial communication</a:t>
            </a:r>
            <a:br>
              <a:rPr sz="1700" lang="en">
                <a:solidFill>
                  <a:srgbClr val="4F4E4E"/>
                </a:solidFill>
              </a:rPr>
            </a:br>
            <a:r>
              <a:rPr sz="1700" lang="en">
                <a:solidFill>
                  <a:srgbClr val="4F4E4E"/>
                </a:solidFill>
              </a:rPr>
              <a:t>   </a:t>
            </a:r>
            <a:r>
              <a:rPr sz="1700" lang="en">
                <a:solidFill>
                  <a:srgbClr val="4F4E4E"/>
                </a:solidFill>
              </a:rPr>
              <a:t> </a:t>
            </a:r>
            <a:r>
              <a:rPr b="1" sz="1700" lang="en">
                <a:solidFill>
                  <a:srgbClr val="000000"/>
                </a:solidFill>
              </a:rPr>
              <a:t>Serial.begin(9600); </a:t>
            </a:r>
            <a:br>
              <a:rPr sz="1700" lang="en">
                <a:solidFill>
                  <a:srgbClr val="4F4E4E"/>
                </a:solidFill>
              </a:rPr>
            </a:br>
            <a:r>
              <a:rPr sz="1700" lang="en">
                <a:solidFill>
                  <a:srgbClr val="4F4E4E"/>
                </a:solidFill>
              </a:rPr>
              <a:t>}</a:t>
            </a:r>
            <a:br>
              <a:rPr sz="1700" lang="en">
                <a:solidFill>
                  <a:srgbClr val="4F4E4E"/>
                </a:solidFill>
              </a:rPr>
            </a:br>
            <a:r>
              <a:rPr b="1" sz="1700" lang="en">
                <a:solidFill>
                  <a:srgbClr val="4F4E4E"/>
                </a:solidFill>
              </a:rPr>
              <a:t>void loop() </a:t>
            </a:r>
            <a:r>
              <a:rPr sz="1700" lang="en">
                <a:solidFill>
                  <a:srgbClr val="4F4E4E"/>
                </a:solidFill>
              </a:rPr>
              <a:t>{</a:t>
            </a: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None/>
            </a:pPr>
            <a:r>
              <a:rPr sz="1700" lang="en">
                <a:solidFill>
                  <a:srgbClr val="4F4E4E"/>
                </a:solidFill>
              </a:rPr>
              <a:t>    // Write the value of the photoresistor to the serial monitor.</a:t>
            </a: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sz="1700" lang="en">
                <a:solidFill>
                  <a:srgbClr val="4F4E4E"/>
                </a:solidFill>
              </a:rPr>
              <a:t>    </a:t>
            </a:r>
            <a:r>
              <a:rPr b="1" sz="1700" lang="en">
                <a:solidFill>
                  <a:srgbClr val="4F4E4E"/>
                </a:solidFill>
              </a:rPr>
              <a:t>int reading = </a:t>
            </a:r>
            <a:r>
              <a:rPr b="1" sz="1700" lang="en">
                <a:solidFill>
                  <a:srgbClr val="4F4E4E"/>
                </a:solidFill>
              </a:rPr>
              <a:t>analogRead(lightPin)</a:t>
            </a:r>
            <a:r>
              <a:rPr b="1" sz="1700" lang="en">
                <a:solidFill>
                  <a:srgbClr val="4F4E4E"/>
                </a:solidFill>
              </a:rPr>
              <a:t>;</a:t>
            </a:r>
            <a:br>
              <a:rPr sz="1700" lang="en">
                <a:solidFill>
                  <a:srgbClr val="4F4E4E"/>
                </a:solidFill>
              </a:rPr>
            </a:br>
            <a:r>
              <a:rPr sz="1700" lang="en">
                <a:solidFill>
                  <a:srgbClr val="4F4E4E"/>
                </a:solidFill>
              </a:rPr>
              <a:t>    </a:t>
            </a:r>
            <a:r>
              <a:rPr b="1" sz="1700" lang="en">
                <a:solidFill>
                  <a:srgbClr val="4F4E4E"/>
                </a:solidFill>
              </a:rPr>
              <a:t>Serial.println(reading)</a:t>
            </a:r>
            <a:r>
              <a:rPr sz="1700" lang="en">
                <a:solidFill>
                  <a:srgbClr val="4F4E4E"/>
                </a:solidFill>
              </a:rPr>
              <a:t>;</a:t>
            </a:r>
            <a:br>
              <a:rPr sz="1700" lang="en">
                <a:solidFill>
                  <a:srgbClr val="4F4E4E"/>
                </a:solidFill>
              </a:rPr>
            </a:br>
            <a:r>
              <a:rPr sz="1700" lang="en">
                <a:solidFill>
                  <a:srgbClr val="4F4E4E"/>
                </a:solidFill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e6: Vibration Sensor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y="446765" x="2841740"/>
            <a:ext cy="5417474" cx="33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e6: Vibration Sensor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200" lang="en"/>
              <a:t>int GroundPin= 0;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int sensePin= 1;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rgbClr val="FFA500"/>
              </a:solidFill>
            </a:endParaRP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void setup() 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Serial.begin(9600);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pinMode(GroundPin, OUTPUT);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digitalWrite(GroundPin, LOW);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}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void loop() 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int reading = analogRead(sensePin);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Serial.println(reading);</a:t>
            </a:r>
          </a:p>
          <a:p>
            <a:pPr lvl="0">
              <a:spcBef>
                <a:spcPts val="0"/>
              </a:spcBef>
              <a:buNone/>
            </a:pPr>
            <a:r>
              <a:rPr sz="1200" lang="en"/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e6: Vibration Sensor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y="124742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Can we make an LED light up when the vibration sensor value is &gt;500?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(hint: check out the button sketch)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e7: Capacitive Sensors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plug an LED into pin 13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plug a jumper into digital pin 2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b="1" lang="en"/>
              <a:t>NOTE: </a:t>
            </a:r>
            <a:r>
              <a:rPr lang="en"/>
              <a:t>This is an example of writing a user-defined function that’s called in the loop.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y="14346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Neopixels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52800" x="398150"/>
            <a:ext cy="2226049" cx="28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780875" x="3818400"/>
            <a:ext cy="2169875" cx="282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991937" x="6939050"/>
            <a:ext cy="1747750" cx="17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Neopixels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What is a Neopixel?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What is a library?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>
            <a:hlinkClick r:id="rId4"/>
          </p:cNvPr>
          <p:cNvSpPr/>
          <p:nvPr/>
        </p:nvSpPr>
        <p:spPr>
          <a:xfrm>
            <a:off y="357750" x="1714500"/>
            <a:ext cy="4286250" cx="5715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Neopixel Library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Install Neopixel library &amp; follow instructions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Move </a:t>
            </a:r>
            <a:r>
              <a:rPr b="1" lang="en"/>
              <a:t>Adafruit_Neopixel</a:t>
            </a:r>
            <a:r>
              <a:rPr lang="en"/>
              <a:t> to your libraries folder:</a:t>
            </a:r>
          </a:p>
          <a:p>
            <a:pPr rtl="0" lvl="0" indent="45720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solidFill>
                  <a:srgbClr val="333333"/>
                </a:solidFill>
              </a:rPr>
              <a:t>(home) &gt; Documents &gt; Arduino &gt; Libraries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Strandtest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File &gt; Examples &gt; Adafruit_Neopixel &gt; strandtest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  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e8: Neopixels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#include &lt;Adafruit_NeoPixel.h&gt;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#define PIN </a:t>
            </a:r>
            <a:r>
              <a:rPr sz="1200" lang="en"/>
              <a:t>2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Adafruit_NeoPixel strip = Adafruit_NeoPixel(</a:t>
            </a:r>
            <a:r>
              <a:rPr sz="1200" lang="en"/>
              <a:t>5</a:t>
            </a:r>
            <a:r>
              <a:rPr sz="1200" lang="en"/>
              <a:t>, PIN, NEO_GRB + NEO_KHZ800);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/>
              <a:t>void setup() </a:t>
            </a:r>
            <a:r>
              <a:rPr sz="1200" lang="en"/>
              <a:t>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strip.begin();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strip.show(); 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}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/>
              <a:t>void loop() </a:t>
            </a:r>
            <a:r>
              <a:rPr sz="1200" lang="en"/>
              <a:t>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</a:t>
            </a:r>
            <a:r>
              <a:rPr sz="1200" lang="en"/>
              <a:t>//functions go here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strip.setPixelColor(0, 255, 0, 0);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strip.show();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Useful Neopixel Functions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y="131417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strip.</a:t>
            </a:r>
            <a:r>
              <a:rPr b="1" sz="1800" lang="en"/>
              <a:t>begin</a:t>
            </a:r>
            <a:r>
              <a:rPr sz="1800" lang="en"/>
              <a:t>()</a:t>
            </a:r>
          </a:p>
          <a:p>
            <a:pPr rtl="0" lvl="1" indent="-34290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/>
              <a:t>call once in the setup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strip.</a:t>
            </a:r>
            <a:r>
              <a:rPr b="1" sz="1800" lang="en"/>
              <a:t>show</a:t>
            </a:r>
            <a:r>
              <a:rPr sz="1800" lang="en"/>
              <a:t>()</a:t>
            </a:r>
          </a:p>
          <a:p>
            <a:pPr rtl="0" lvl="1" indent="-34290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/>
              <a:t>call everytime you want to refresh LEDs after pin colors have been set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strip.</a:t>
            </a:r>
            <a:r>
              <a:rPr b="1" sz="1800" lang="en"/>
              <a:t>setPixelColor</a:t>
            </a:r>
            <a:r>
              <a:rPr sz="1800" lang="en"/>
              <a:t>(</a:t>
            </a:r>
            <a:r>
              <a:rPr sz="1800" lang="en">
                <a:solidFill>
                  <a:srgbClr val="A64D79"/>
                </a:solidFill>
              </a:rPr>
              <a:t>pinNumber</a:t>
            </a:r>
            <a:r>
              <a:rPr sz="1800" lang="en"/>
              <a:t>, </a:t>
            </a:r>
            <a:r>
              <a:rPr sz="1800" lang="en">
                <a:solidFill>
                  <a:srgbClr val="FF0000"/>
                </a:solidFill>
              </a:rPr>
              <a:t>redValue</a:t>
            </a:r>
            <a:r>
              <a:rPr sz="1800" lang="en"/>
              <a:t>, </a:t>
            </a:r>
            <a:r>
              <a:rPr sz="1800" lang="en">
                <a:solidFill>
                  <a:srgbClr val="6AA84F"/>
                </a:solidFill>
              </a:rPr>
              <a:t>greenValue</a:t>
            </a:r>
            <a:r>
              <a:rPr sz="1800" lang="en"/>
              <a:t>, </a:t>
            </a:r>
            <a:r>
              <a:rPr sz="1800" lang="en">
                <a:solidFill>
                  <a:srgbClr val="0000FF"/>
                </a:solidFill>
              </a:rPr>
              <a:t>blueValue</a:t>
            </a:r>
            <a:r>
              <a:rPr sz="1800" lang="en"/>
              <a:t>)</a:t>
            </a:r>
          </a:p>
          <a:p>
            <a:pPr rtl="0" lvl="1" indent="-34290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/>
              <a:t>color values are 0 to 255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strip.</a:t>
            </a:r>
            <a:r>
              <a:rPr b="1" sz="1800" lang="en"/>
              <a:t>setBrightness</a:t>
            </a:r>
            <a:r>
              <a:rPr sz="1800" lang="en"/>
              <a:t>(</a:t>
            </a:r>
            <a:r>
              <a:rPr sz="1800" lang="en">
                <a:solidFill>
                  <a:srgbClr val="999999"/>
                </a:solidFill>
              </a:rPr>
              <a:t>brightnessValue</a:t>
            </a:r>
            <a:r>
              <a:rPr sz="1800" lang="en"/>
              <a:t>)</a:t>
            </a:r>
          </a:p>
          <a:p>
            <a:pPr rtl="0" lvl="1" indent="-34290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/>
              <a:t>brightness is between 0 (off) and 255 (brightest)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Neopixel Challenges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Make all of the LEDs Red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Make all of the LEDs Blue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Make the LEDs blink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y="2143053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Processing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Visual Programming Language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Check out the example files!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file &gt; examples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e9: Processing -&gt; Arduino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Let’s make an LED blink when we click the screen.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e6_Processing2Arduino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&gt; </a:t>
            </a:r>
            <a:r>
              <a:rPr b="1" lang="en"/>
              <a:t>e6_ArduinoLED</a:t>
            </a:r>
            <a:r>
              <a:rPr lang="en"/>
              <a:t> uploaded on Arduino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&gt; </a:t>
            </a:r>
            <a:r>
              <a:rPr b="1" lang="en"/>
              <a:t>e6_Processing</a:t>
            </a:r>
            <a:r>
              <a:rPr lang="en"/>
              <a:t> opened in Processing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e10: Arduino -&gt; Processing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Let’s send “Hello World from the Arduino to Processing and print it out on the screen.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e7_Arduino2Processing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&gt; </a:t>
            </a:r>
            <a:r>
              <a:rPr b="1" lang="en"/>
              <a:t>e7_Arduino</a:t>
            </a:r>
            <a:r>
              <a:rPr lang="en"/>
              <a:t> uploaded to the Arduino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&gt; </a:t>
            </a:r>
            <a:r>
              <a:rPr b="1" lang="en"/>
              <a:t>e7_Processing</a:t>
            </a:r>
            <a:r>
              <a:rPr lang="en"/>
              <a:t> opening in Processing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y="2143053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Monome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y="70890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rPr b="1" sz="4800" lang="en"/>
              <a:t>physical computing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The Copper Tape Grid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marR="190500" indent="-342900" marL="457200">
              <a:lnSpc>
                <a:spcPct val="115000"/>
              </a:lnSpc>
              <a:spcBef>
                <a:spcPts val="1500"/>
              </a:spcBef>
              <a:spcAft>
                <a:spcPts val="22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b="1" sz="1800" lang="en">
                <a:solidFill>
                  <a:srgbClr val="333333"/>
                </a:solidFill>
              </a:rPr>
              <a:t>Lay 4 columns of copper tape</a:t>
            </a:r>
            <a:r>
              <a:rPr sz="1800" lang="en">
                <a:solidFill>
                  <a:srgbClr val="333333"/>
                </a:solidFill>
              </a:rPr>
              <a:t> </a:t>
            </a:r>
            <a:br>
              <a:rPr sz="1800" lang="en">
                <a:solidFill>
                  <a:srgbClr val="333333"/>
                </a:solidFill>
              </a:rPr>
            </a:br>
            <a:r>
              <a:rPr sz="1800" lang="en">
                <a:solidFill>
                  <a:srgbClr val="333333"/>
                </a:solidFill>
              </a:rPr>
              <a:t>(or however many columns you'd like to use; make sure to adjust the code accordingly)</a:t>
            </a:r>
          </a:p>
          <a:p>
            <a:pPr rtl="0" lvl="0" marR="190500" indent="-342900" marL="457200">
              <a:lnSpc>
                <a:spcPct val="115000"/>
              </a:lnSpc>
              <a:spcBef>
                <a:spcPts val="1500"/>
              </a:spcBef>
              <a:spcAft>
                <a:spcPts val="22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b="1" sz="1800" lang="en">
                <a:solidFill>
                  <a:srgbClr val="333333"/>
                </a:solidFill>
              </a:rPr>
              <a:t>Lay clear tape over the columns</a:t>
            </a:r>
            <a:r>
              <a:rPr sz="1800" lang="en">
                <a:solidFill>
                  <a:srgbClr val="333333"/>
                </a:solidFill>
              </a:rPr>
              <a:t> everywhere that the columns will intersect with rows</a:t>
            </a:r>
            <a:br>
              <a:rPr sz="1800" lang="en">
                <a:solidFill>
                  <a:srgbClr val="333333"/>
                </a:solidFill>
              </a:rPr>
            </a:br>
            <a:r>
              <a:rPr sz="1800" lang="en">
                <a:solidFill>
                  <a:srgbClr val="333333"/>
                </a:solidFill>
              </a:rPr>
              <a:t>(rows and columns need to be electrically isolated)</a:t>
            </a:r>
          </a:p>
          <a:p>
            <a:pPr rtl="0" lvl="0" marR="190500" indent="-342900" marL="457200">
              <a:lnSpc>
                <a:spcPct val="115000"/>
              </a:lnSpc>
              <a:spcBef>
                <a:spcPts val="1500"/>
              </a:spcBef>
              <a:spcAft>
                <a:spcPts val="22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b="1" sz="1800" lang="en">
                <a:solidFill>
                  <a:srgbClr val="333333"/>
                </a:solidFill>
              </a:rPr>
              <a:t>Attach a jumper to each row and each column</a:t>
            </a:r>
            <a:r>
              <a:rPr sz="1800" lang="en">
                <a:solidFill>
                  <a:srgbClr val="333333"/>
                </a:solidFill>
              </a:rPr>
              <a:t> of copper tape (I just used copper tape to make the connection) and to the Arduino</a:t>
            </a:r>
          </a:p>
          <a:p>
            <a:pPr rtl="0" lvl="0" marR="190500" indent="-342900" marL="457200">
              <a:lnSpc>
                <a:spcPct val="115000"/>
              </a:lnSpc>
              <a:spcBef>
                <a:spcPts val="1500"/>
              </a:spcBef>
              <a:spcAft>
                <a:spcPts val="22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b="1" sz="1800" lang="en">
                <a:solidFill>
                  <a:srgbClr val="333333"/>
                </a:solidFill>
              </a:rPr>
              <a:t>Stick an LED in pin #13</a:t>
            </a:r>
            <a:r>
              <a:rPr sz="1800" lang="en">
                <a:solidFill>
                  <a:srgbClr val="333333"/>
                </a:solidFill>
              </a:rPr>
              <a:t> on the Arduino.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y="1453450" x="312925"/>
            <a:ext cy="3082700" cx="293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Shape 344"/>
          <p:cNvCxnSpPr/>
          <p:nvPr/>
        </p:nvCxnSpPr>
        <p:spPr>
          <a:xfrm>
            <a:off y="1529325" x="4761050"/>
            <a:ext cy="3319800" cx="11699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45" name="Shape 345"/>
          <p:cNvCxnSpPr/>
          <p:nvPr/>
        </p:nvCxnSpPr>
        <p:spPr>
          <a:xfrm>
            <a:off y="1529325" x="6101375"/>
            <a:ext cy="3319800" cx="11699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46" name="Shape 346"/>
          <p:cNvCxnSpPr/>
          <p:nvPr/>
        </p:nvCxnSpPr>
        <p:spPr>
          <a:xfrm>
            <a:off y="1529325" x="7510762"/>
            <a:ext cy="3319800" cx="11699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47" name="Shape 347"/>
          <p:cNvCxnSpPr/>
          <p:nvPr/>
        </p:nvCxnSpPr>
        <p:spPr>
          <a:xfrm>
            <a:off y="1529325" x="8951475"/>
            <a:ext cy="3319800" cx="11699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48" name="Shape 348"/>
          <p:cNvCxnSpPr/>
          <p:nvPr/>
        </p:nvCxnSpPr>
        <p:spPr>
          <a:xfrm rot="10800000" flipH="1">
            <a:off y="336050" x="2469125"/>
            <a:ext cy="23699" cx="6509400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49" name="Shape 349"/>
          <p:cNvCxnSpPr/>
          <p:nvPr/>
        </p:nvCxnSpPr>
        <p:spPr>
          <a:xfrm flipH="1">
            <a:off y="324325" x="8954700"/>
            <a:ext cy="1240500" cx="299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0" name="Shape 350"/>
          <p:cNvCxnSpPr/>
          <p:nvPr/>
        </p:nvCxnSpPr>
        <p:spPr>
          <a:xfrm rot="10800000" flipH="1">
            <a:off y="654950" x="2563650"/>
            <a:ext cy="47399" cx="4997399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1" name="Shape 351"/>
          <p:cNvCxnSpPr/>
          <p:nvPr/>
        </p:nvCxnSpPr>
        <p:spPr>
          <a:xfrm rot="10800000" flipH="1">
            <a:off y="974000" x="2575450"/>
            <a:ext cy="23699" cx="3532500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2" name="Shape 352"/>
          <p:cNvCxnSpPr/>
          <p:nvPr/>
        </p:nvCxnSpPr>
        <p:spPr>
          <a:xfrm>
            <a:off y="962275" x="6096025"/>
            <a:ext cy="649800" cx="11699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3" name="Shape 353"/>
          <p:cNvCxnSpPr/>
          <p:nvPr/>
        </p:nvCxnSpPr>
        <p:spPr>
          <a:xfrm flipH="1">
            <a:off y="655100" x="7525625"/>
            <a:ext cy="933300" cx="11699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4" name="Shape 354"/>
          <p:cNvCxnSpPr/>
          <p:nvPr/>
        </p:nvCxnSpPr>
        <p:spPr>
          <a:xfrm rot="10800000">
            <a:off y="1352224" x="2670049"/>
            <a:ext cy="165300" cx="2091000"/>
          </a:xfrm>
          <a:prstGeom prst="straightConnector1">
            <a:avLst/>
          </a:prstGeom>
          <a:noFill/>
          <a:ln w="15240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5" name="Shape 355"/>
          <p:cNvCxnSpPr/>
          <p:nvPr/>
        </p:nvCxnSpPr>
        <p:spPr>
          <a:xfrm rot="10800000" flipH="1">
            <a:off y="1789175" x="3426075"/>
            <a:ext cy="23699" cx="5611799"/>
          </a:xfrm>
          <a:prstGeom prst="straightConnector1">
            <a:avLst/>
          </a:prstGeom>
          <a:noFill/>
          <a:ln w="152400" cap="flat">
            <a:solidFill>
              <a:srgbClr val="F6B26B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6" name="Shape 356"/>
          <p:cNvCxnSpPr/>
          <p:nvPr/>
        </p:nvCxnSpPr>
        <p:spPr>
          <a:xfrm rot="10800000" flipH="1">
            <a:off y="2776249" x="3402450"/>
            <a:ext cy="40800" cx="5635499"/>
          </a:xfrm>
          <a:prstGeom prst="straightConnector1">
            <a:avLst/>
          </a:prstGeom>
          <a:noFill/>
          <a:ln w="152400" cap="flat">
            <a:solidFill>
              <a:srgbClr val="F6B26B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7" name="Shape 357"/>
          <p:cNvCxnSpPr/>
          <p:nvPr/>
        </p:nvCxnSpPr>
        <p:spPr>
          <a:xfrm rot="10800000" flipH="1">
            <a:off y="4813525" x="3173850"/>
            <a:ext cy="82799" cx="5875800"/>
          </a:xfrm>
          <a:prstGeom prst="straightConnector1">
            <a:avLst/>
          </a:prstGeom>
          <a:noFill/>
          <a:ln w="152400" cap="flat">
            <a:solidFill>
              <a:srgbClr val="F6B26B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8" name="Shape 358"/>
          <p:cNvCxnSpPr/>
          <p:nvPr/>
        </p:nvCxnSpPr>
        <p:spPr>
          <a:xfrm rot="10800000" flipH="1">
            <a:off y="3774525" x="3319750"/>
            <a:ext cy="23099" cx="5675400"/>
          </a:xfrm>
          <a:prstGeom prst="straightConnector1">
            <a:avLst/>
          </a:prstGeom>
          <a:noFill/>
          <a:ln w="152400" cap="flat">
            <a:solidFill>
              <a:srgbClr val="F6B26B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open the Processing sketch:</a:t>
            </a:r>
          </a:p>
          <a:p>
            <a:pPr rtl="0" indent="457200">
              <a:spcBef>
                <a:spcPts val="0"/>
              </a:spcBef>
              <a:buNone/>
            </a:pPr>
            <a:r>
              <a:rPr sz="1800" lang="en"/>
              <a:t>monome &gt; Processing_monome &gt; Processing_monome.pde</a:t>
            </a:r>
            <a:r>
              <a:rPr lang="en"/>
              <a:t> </a:t>
            </a:r>
          </a:p>
          <a:p>
            <a:pPr rtl="0" indent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indent="0" marL="0">
              <a:spcBef>
                <a:spcPts val="0"/>
              </a:spcBef>
              <a:buNone/>
            </a:pPr>
            <a:r>
              <a:rPr lang="en"/>
              <a:t>upload the Arduino sketch:</a:t>
            </a:r>
          </a:p>
          <a:p>
            <a:pPr indent="457200" marL="0">
              <a:spcBef>
                <a:spcPts val="0"/>
              </a:spcBef>
              <a:buNone/>
            </a:pPr>
            <a:r>
              <a:rPr sz="1800" lang="en"/>
              <a:t>monome &gt; Arduino_monome &gt; Arduino_monome.ino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Reference to Print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http://tinyurl.com/arduinoRef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y="538575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>
              <a:spcBef>
                <a:spcPts val="0"/>
              </a:spcBef>
              <a:buNone/>
            </a:pPr>
            <a:r>
              <a:rPr b="1" lang="en"/>
              <a:t>use programming to interact with </a:t>
            </a:r>
          </a:p>
          <a:p>
            <a:pPr algn="ctr">
              <a:spcBef>
                <a:spcPts val="0"/>
              </a:spcBef>
              <a:buNone/>
            </a:pPr>
            <a:r>
              <a:rPr b="1" sz="6000" lang="en"/>
              <a:t>the physical world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1311350" x="436075"/>
            <a:ext cy="3462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175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What is an Arduino?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Writing voltages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Blink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Fade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RGB LEDs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Reading voltages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photoresistor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vibration sensor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button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Neopixels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Neopixels + Processing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Monome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/>
        </p:nvSpPr>
        <p:spPr>
          <a:xfrm>
            <a:off y="964600" x="608400"/>
            <a:ext cy="3000000" cx="7927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7200" lang="en">
                <a:solidFill>
                  <a:schemeClr val="accent1"/>
                </a:solidFill>
              </a:rPr>
              <a:t>What is Arduino?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What is Arduino?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y="1582300" x="409925"/>
            <a:ext cy="3083399" cx="389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open-source </a:t>
            </a:r>
            <a:r>
              <a:rPr b="1" lang="en"/>
              <a:t>hardware+software</a:t>
            </a:r>
            <a:r>
              <a:rPr lang="en"/>
              <a:t> tool for building interactive </a:t>
            </a:r>
            <a:r>
              <a:rPr b="1" lang="en"/>
              <a:t>electronics projects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69650" x="4406600"/>
            <a:ext cy="3403799" cx="45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